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12A1E-9E40-462B-B6C4-135B5DCD9AA4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1862B-3A69-4F89-81B9-5C63C28807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5718C-41D9-439C-971C-BB7CCAE28BA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5718C-41D9-439C-971C-BB7CCAE28BA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5718C-41D9-439C-971C-BB7CCAE28BA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5718C-41D9-439C-971C-BB7CCAE28BA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A24B6-5F6F-488E-B54A-A0FFF6900AA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0629882-218A-44B7-BE64-4C55864B837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5C1B838-945B-427F-B6EE-0260B6D8F95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882-218A-44B7-BE64-4C55864B837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838-945B-427F-B6EE-0260B6D8F9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882-218A-44B7-BE64-4C55864B837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838-945B-427F-B6EE-0260B6D8F9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0629882-218A-44B7-BE64-4C55864B837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5C1B838-945B-427F-B6EE-0260B6D8F95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0629882-218A-44B7-BE64-4C55864B837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5C1B838-945B-427F-B6EE-0260B6D8F95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882-218A-44B7-BE64-4C55864B837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838-945B-427F-B6EE-0260B6D8F95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882-218A-44B7-BE64-4C55864B837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838-945B-427F-B6EE-0260B6D8F95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0629882-218A-44B7-BE64-4C55864B837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5C1B838-945B-427F-B6EE-0260B6D8F95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9882-218A-44B7-BE64-4C55864B837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838-945B-427F-B6EE-0260B6D8F9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0629882-218A-44B7-BE64-4C55864B837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5C1B838-945B-427F-B6EE-0260B6D8F95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0629882-218A-44B7-BE64-4C55864B837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5C1B838-945B-427F-B6EE-0260B6D8F95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0629882-218A-44B7-BE64-4C55864B837C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5C1B838-945B-427F-B6EE-0260B6D8F95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r>
              <a:rPr lang="en-US" dirty="0" smtClean="0"/>
              <a:t>Introduction to Inferential Statistics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563562"/>
          </a:xfrm>
        </p:spPr>
        <p:txBody>
          <a:bodyPr>
            <a:normAutofit/>
          </a:bodyPr>
          <a:lstStyle/>
          <a:p>
            <a:r>
              <a:rPr lang="en-US" sz="2600" dirty="0" smtClean="0"/>
              <a:t>Choosing the Appropriate Test Statistic</a:t>
            </a:r>
            <a:endParaRPr lang="en-US" sz="2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 bwMode="auto">
          <a:xfrm>
            <a:off x="457200" y="1665802"/>
            <a:ext cx="7467600" cy="474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81000" y="914400"/>
            <a:ext cx="6248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Each Ho has an associated test statistic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5029200" y="6078379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F-test</a:t>
            </a:r>
            <a:endParaRPr lang="en-US" sz="10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29600" y="5925979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F-test</a:t>
            </a:r>
            <a:endParaRPr lang="en-US" sz="10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38"/>
            <a:ext cx="8077200" cy="1020762"/>
          </a:xfrm>
        </p:spPr>
        <p:txBody>
          <a:bodyPr>
            <a:noAutofit/>
          </a:bodyPr>
          <a:lstStyle/>
          <a:p>
            <a:r>
              <a:rPr lang="en-US" sz="2600" dirty="0" smtClean="0"/>
              <a:t>Choosing/Computing  </a:t>
            </a:r>
            <a:r>
              <a:rPr lang="en-US" sz="2600" dirty="0" smtClean="0"/>
              <a:t>the Appropriate 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Test </a:t>
            </a:r>
            <a:r>
              <a:rPr lang="en-US" sz="2600" dirty="0" smtClean="0"/>
              <a:t>Statistic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Set </a:t>
            </a:r>
            <a:r>
              <a:rPr lang="en-US" sz="2400" dirty="0" smtClean="0"/>
              <a:t>the Appropriate </a:t>
            </a:r>
            <a:r>
              <a:rPr lang="en-US" sz="2400" dirty="0" smtClean="0"/>
              <a:t>Threshold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7467600" cy="4724400"/>
          </a:xfrm>
        </p:spPr>
        <p:txBody>
          <a:bodyPr>
            <a:noAutofit/>
          </a:bodyPr>
          <a:lstStyle/>
          <a:p>
            <a:r>
              <a:rPr lang="en-US" dirty="0" smtClean="0"/>
              <a:t>Once the appropriate test statistic type is chosen, the value is computed based on the data collected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xy</a:t>
            </a:r>
            <a:r>
              <a:rPr lang="en-US" dirty="0" smtClean="0"/>
              <a:t> = .393 </a:t>
            </a:r>
          </a:p>
          <a:p>
            <a:pPr lvl="2"/>
            <a:r>
              <a:rPr lang="en-US" dirty="0" smtClean="0"/>
              <a:t>Computed from the data in Table B4 Handout</a:t>
            </a:r>
            <a:r>
              <a:rPr lang="en-US" sz="2300" dirty="0" smtClean="0"/>
              <a:t> </a:t>
            </a:r>
            <a:endParaRPr lang="en-US" dirty="0" smtClean="0"/>
          </a:p>
          <a:p>
            <a:pPr lvl="1"/>
            <a:r>
              <a:rPr lang="en-US" sz="2300" dirty="0" smtClean="0"/>
              <a:t>Referred to as </a:t>
            </a:r>
            <a:r>
              <a:rPr lang="en-US" sz="2300" dirty="0" smtClean="0"/>
              <a:t>the Obtained Value</a:t>
            </a:r>
          </a:p>
          <a:p>
            <a:r>
              <a:rPr lang="en-US" dirty="0" smtClean="0"/>
              <a:t>Set the appropriate threshold (</a:t>
            </a:r>
            <a:r>
              <a:rPr lang="el-GR" dirty="0" smtClean="0"/>
              <a:t>α</a:t>
            </a:r>
            <a:r>
              <a:rPr lang="en-US" dirty="0" smtClean="0"/>
              <a:t>)</a:t>
            </a:r>
          </a:p>
          <a:p>
            <a:pPr lvl="1"/>
            <a:r>
              <a:rPr lang="en-US" sz="2300" dirty="0" smtClean="0"/>
              <a:t>The value that the p-value must be below in order for the findings to be statistically significant</a:t>
            </a:r>
          </a:p>
          <a:p>
            <a:pPr lvl="1"/>
            <a:r>
              <a:rPr lang="en-US" sz="2300" dirty="0" smtClean="0"/>
              <a:t>Based on industry standards/previous research</a:t>
            </a:r>
          </a:p>
          <a:p>
            <a:pPr lvl="1"/>
            <a:r>
              <a:rPr lang="en-US" sz="2300" dirty="0" smtClean="0"/>
              <a:t>Typically never above .</a:t>
            </a:r>
            <a:r>
              <a:rPr lang="en-US" sz="2300" dirty="0" smtClean="0"/>
              <a:t>05</a:t>
            </a:r>
          </a:p>
          <a:p>
            <a:pPr lvl="2"/>
            <a:r>
              <a:rPr lang="en-US" sz="2000" dirty="0" smtClean="0"/>
              <a:t>For this course, our threshold value will be </a:t>
            </a:r>
            <a:r>
              <a:rPr lang="el-GR" sz="2000" dirty="0" smtClean="0"/>
              <a:t>α</a:t>
            </a:r>
            <a:r>
              <a:rPr lang="en-US" sz="2000" dirty="0" smtClean="0"/>
              <a:t> = .05</a:t>
            </a:r>
            <a:endParaRPr lang="en-US" sz="2000" dirty="0" smtClean="0"/>
          </a:p>
          <a:p>
            <a:pPr>
              <a:buNone/>
            </a:pP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Hypothesis Testing - Regression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Determine the </a:t>
            </a:r>
            <a:r>
              <a:rPr lang="en-US" dirty="0" smtClean="0"/>
              <a:t>critical value </a:t>
            </a:r>
          </a:p>
          <a:p>
            <a:pPr lvl="1"/>
            <a:r>
              <a:rPr lang="en-US" dirty="0" smtClean="0"/>
              <a:t>Value </a:t>
            </a:r>
            <a:r>
              <a:rPr lang="en-US" dirty="0" smtClean="0"/>
              <a:t>needed </a:t>
            </a:r>
            <a:r>
              <a:rPr lang="en-US" dirty="0" smtClean="0"/>
              <a:t>to reject the Null Hypothesis</a:t>
            </a:r>
          </a:p>
          <a:p>
            <a:pPr lvl="1"/>
            <a:r>
              <a:rPr lang="en-US" dirty="0" smtClean="0"/>
              <a:t>Located from Critical Value charts or software packages</a:t>
            </a:r>
          </a:p>
          <a:p>
            <a:pPr lvl="1"/>
            <a:r>
              <a:rPr lang="en-US" dirty="0" smtClean="0"/>
              <a:t>Must know the threshold and </a:t>
            </a:r>
            <a:r>
              <a:rPr lang="en-US" i="1" dirty="0" err="1" smtClean="0"/>
              <a:t>df</a:t>
            </a:r>
            <a:r>
              <a:rPr lang="en-US" i="1" dirty="0" smtClean="0"/>
              <a:t>, </a:t>
            </a:r>
            <a:r>
              <a:rPr lang="en-US" dirty="0" smtClean="0"/>
              <a:t>and tailed-</a:t>
            </a:r>
            <a:r>
              <a:rPr lang="en-US" dirty="0" err="1" smtClean="0"/>
              <a:t>ness</a:t>
            </a:r>
            <a:r>
              <a:rPr lang="en-US" dirty="0" smtClean="0"/>
              <a:t> (one/two)</a:t>
            </a:r>
            <a:endParaRPr lang="en-US" i="1" dirty="0" smtClean="0"/>
          </a:p>
          <a:p>
            <a:pPr lvl="2"/>
            <a:r>
              <a:rPr lang="en-US" dirty="0" smtClean="0"/>
              <a:t>threshold value </a:t>
            </a:r>
            <a:r>
              <a:rPr lang="el-GR" dirty="0" smtClean="0"/>
              <a:t>α </a:t>
            </a:r>
            <a:r>
              <a:rPr lang="en-US" dirty="0" smtClean="0"/>
              <a:t> </a:t>
            </a:r>
            <a:r>
              <a:rPr lang="en-US" dirty="0" smtClean="0"/>
              <a:t>= </a:t>
            </a:r>
            <a:r>
              <a:rPr lang="en-US" dirty="0" smtClean="0"/>
              <a:t>.05</a:t>
            </a:r>
          </a:p>
          <a:p>
            <a:pPr lvl="1"/>
            <a:r>
              <a:rPr lang="en-US" dirty="0" smtClean="0"/>
              <a:t>Determine the degrees of freedom (</a:t>
            </a:r>
            <a:r>
              <a:rPr lang="en-US" i="1" dirty="0" err="1" smtClean="0"/>
              <a:t>df</a:t>
            </a:r>
            <a:r>
              <a:rPr lang="en-US" dirty="0" smtClean="0"/>
              <a:t>)</a:t>
            </a:r>
            <a:endParaRPr lang="en-US" i="1" dirty="0" smtClean="0"/>
          </a:p>
          <a:p>
            <a:pPr lvl="2"/>
            <a:r>
              <a:rPr lang="en-US" dirty="0" smtClean="0"/>
              <a:t>Approximates the sample size</a:t>
            </a:r>
          </a:p>
          <a:p>
            <a:pPr lvl="2"/>
            <a:r>
              <a:rPr lang="en-US" dirty="0" smtClean="0"/>
              <a:t>Different for each test statistic</a:t>
            </a:r>
          </a:p>
          <a:p>
            <a:pPr lvl="2"/>
            <a:r>
              <a:rPr lang="en-US" dirty="0" smtClean="0"/>
              <a:t>For our test statistic, </a:t>
            </a:r>
            <a:r>
              <a:rPr lang="en-US" i="1" dirty="0" err="1" smtClean="0"/>
              <a:t>df</a:t>
            </a:r>
            <a:r>
              <a:rPr lang="en-US" dirty="0" smtClean="0"/>
              <a:t> = n-2  (n = 29)</a:t>
            </a:r>
          </a:p>
          <a:p>
            <a:pPr lvl="3"/>
            <a:r>
              <a:rPr lang="en-US" i="1" dirty="0" err="1" smtClean="0"/>
              <a:t>df</a:t>
            </a:r>
            <a:r>
              <a:rPr lang="en-US" dirty="0" smtClean="0"/>
              <a:t> = 29-2 		</a:t>
            </a:r>
            <a:r>
              <a:rPr lang="en-US" i="1" dirty="0" err="1" smtClean="0"/>
              <a:t>df</a:t>
            </a:r>
            <a:r>
              <a:rPr lang="en-US" dirty="0" smtClean="0"/>
              <a:t> = 27</a:t>
            </a:r>
          </a:p>
          <a:p>
            <a:pPr lvl="1"/>
            <a:r>
              <a:rPr lang="en-US" dirty="0" smtClean="0"/>
              <a:t>Using the </a:t>
            </a:r>
            <a:r>
              <a:rPr lang="el-GR" sz="2400" dirty="0" smtClean="0"/>
              <a:t>α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i="1" dirty="0" err="1" smtClean="0"/>
              <a:t>df</a:t>
            </a:r>
            <a:r>
              <a:rPr lang="en-US" dirty="0" smtClean="0"/>
              <a:t> and </a:t>
            </a:r>
            <a:r>
              <a:rPr lang="en-US" dirty="0" smtClean="0"/>
              <a:t>two-tailed, </a:t>
            </a:r>
            <a:r>
              <a:rPr lang="en-US" dirty="0" smtClean="0"/>
              <a:t>to </a:t>
            </a:r>
            <a:r>
              <a:rPr lang="en-US" dirty="0" smtClean="0"/>
              <a:t>find the critical r value in the chart</a:t>
            </a:r>
            <a:endParaRPr lang="en-US" i="1" dirty="0" smtClean="0"/>
          </a:p>
          <a:p>
            <a:pPr lvl="2"/>
            <a:r>
              <a:rPr lang="en-US" dirty="0" smtClean="0"/>
              <a:t>Two tailed , </a:t>
            </a:r>
            <a:r>
              <a:rPr lang="el-GR" dirty="0" smtClean="0"/>
              <a:t>α</a:t>
            </a:r>
            <a:r>
              <a:rPr lang="en-US" dirty="0" smtClean="0"/>
              <a:t> =</a:t>
            </a:r>
            <a:r>
              <a:rPr lang="en-US" dirty="0" smtClean="0"/>
              <a:t>.05</a:t>
            </a:r>
            <a:r>
              <a:rPr lang="en-US" dirty="0" smtClean="0"/>
              <a:t>, </a:t>
            </a:r>
            <a:r>
              <a:rPr lang="en-US" i="1" dirty="0" err="1" smtClean="0"/>
              <a:t>df</a:t>
            </a:r>
            <a:r>
              <a:rPr lang="en-US" dirty="0" smtClean="0"/>
              <a:t> = 30 as it is the closest next highest value to our </a:t>
            </a:r>
            <a:r>
              <a:rPr lang="en-US" i="1" dirty="0" err="1" smtClean="0"/>
              <a:t>df</a:t>
            </a:r>
            <a:endParaRPr lang="en-US" i="1" dirty="0" smtClean="0"/>
          </a:p>
          <a:p>
            <a:pPr lvl="2"/>
            <a:r>
              <a:rPr lang="en-US" dirty="0" smtClean="0"/>
              <a:t>Critical r value = .349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Inferential Statistics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dirty="0"/>
              <a:t>Statistical techniques used </a:t>
            </a:r>
            <a:r>
              <a:rPr lang="en-US" dirty="0" smtClean="0"/>
              <a:t>to make </a:t>
            </a:r>
            <a:r>
              <a:rPr lang="en-US" dirty="0"/>
              <a:t>generalizations from samples to </a:t>
            </a:r>
            <a:r>
              <a:rPr lang="en-US" dirty="0" smtClean="0"/>
              <a:t>populations through drawing inferences from the existing data</a:t>
            </a:r>
          </a:p>
          <a:p>
            <a:pPr lvl="1"/>
            <a:r>
              <a:rPr lang="en-US" dirty="0"/>
              <a:t>to reach conclusions that extend beyond the immediate data alone</a:t>
            </a:r>
            <a:endParaRPr lang="en-US" dirty="0" smtClean="0"/>
          </a:p>
          <a:p>
            <a:r>
              <a:rPr lang="en-US" dirty="0" smtClean="0"/>
              <a:t>2 types</a:t>
            </a:r>
          </a:p>
          <a:p>
            <a:pPr lvl="1"/>
            <a:r>
              <a:rPr lang="en-US" dirty="0" smtClean="0"/>
              <a:t>Estimation</a:t>
            </a:r>
          </a:p>
          <a:p>
            <a:pPr lvl="1"/>
            <a:r>
              <a:rPr lang="en-US" dirty="0" smtClean="0"/>
              <a:t>Hypothesis </a:t>
            </a:r>
            <a:r>
              <a:rPr lang="en-US" dirty="0" smtClean="0"/>
              <a:t>Testing (</a:t>
            </a:r>
            <a:r>
              <a:rPr lang="en-US" dirty="0" err="1" smtClean="0"/>
              <a:t>Hyp</a:t>
            </a:r>
            <a:r>
              <a:rPr lang="en-US" dirty="0" smtClean="0"/>
              <a:t> Test)</a:t>
            </a:r>
          </a:p>
          <a:p>
            <a:pPr lvl="3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Hypothesis Testing – Stating the Hypothesis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5344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Null Hypothesis (H</a:t>
            </a:r>
            <a:r>
              <a:rPr lang="en-US" sz="2000" dirty="0" smtClean="0"/>
              <a:t>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States that there is NO </a:t>
            </a:r>
            <a:r>
              <a:rPr lang="en-US" u="sng" dirty="0" smtClean="0"/>
              <a:t>relationship</a:t>
            </a:r>
            <a:r>
              <a:rPr lang="en-US" dirty="0" smtClean="0"/>
              <a:t> and/or NO </a:t>
            </a:r>
            <a:r>
              <a:rPr lang="en-US" u="sng" dirty="0" smtClean="0"/>
              <a:t>difference</a:t>
            </a:r>
            <a:r>
              <a:rPr lang="en-US" dirty="0" smtClean="0"/>
              <a:t> </a:t>
            </a:r>
            <a:r>
              <a:rPr lang="en-US" dirty="0" smtClean="0"/>
              <a:t>between the variables</a:t>
            </a:r>
          </a:p>
          <a:p>
            <a:pPr lvl="1"/>
            <a:r>
              <a:rPr lang="en-US" dirty="0" smtClean="0"/>
              <a:t>Statement </a:t>
            </a:r>
            <a:r>
              <a:rPr lang="en-US" dirty="0" smtClean="0"/>
              <a:t>of equality</a:t>
            </a:r>
          </a:p>
          <a:p>
            <a:pPr lvl="1"/>
            <a:r>
              <a:rPr lang="en-US" dirty="0" smtClean="0"/>
              <a:t>States that the findings are due to error; purely chance</a:t>
            </a:r>
          </a:p>
          <a:p>
            <a:r>
              <a:rPr lang="en-US" dirty="0" smtClean="0"/>
              <a:t>Examples (also see Table B4 Handout from Class)</a:t>
            </a:r>
            <a:endParaRPr lang="en-US" dirty="0" smtClean="0"/>
          </a:p>
          <a:p>
            <a:pPr lvl="1"/>
            <a:r>
              <a:rPr lang="en-US" dirty="0" smtClean="0"/>
              <a:t>H</a:t>
            </a:r>
            <a:r>
              <a:rPr lang="en-US" sz="1800" dirty="0" smtClean="0"/>
              <a:t>o</a:t>
            </a:r>
            <a:r>
              <a:rPr lang="en-US" dirty="0" smtClean="0"/>
              <a:t> :Sleep deprivation has no effect on performance.</a:t>
            </a:r>
          </a:p>
          <a:p>
            <a:pPr lvl="1"/>
            <a:r>
              <a:rPr lang="en-US" dirty="0" smtClean="0"/>
              <a:t>H</a:t>
            </a:r>
            <a:r>
              <a:rPr lang="en-US" sz="1600" dirty="0" smtClean="0"/>
              <a:t>o</a:t>
            </a:r>
            <a:r>
              <a:rPr lang="en-US" dirty="0" smtClean="0"/>
              <a:t> : There is no relationship between reaction time and problem-solving ability</a:t>
            </a:r>
          </a:p>
          <a:p>
            <a:pPr lvl="1"/>
            <a:r>
              <a:rPr lang="en-US" dirty="0" smtClean="0"/>
              <a:t>H</a:t>
            </a:r>
            <a:r>
              <a:rPr lang="en-US" sz="1600" dirty="0" smtClean="0"/>
              <a:t>o</a:t>
            </a:r>
            <a:r>
              <a:rPr lang="en-US" dirty="0" smtClean="0"/>
              <a:t> : There is no difference in the average score of 9</a:t>
            </a:r>
            <a:r>
              <a:rPr lang="en-US" baseline="30000" dirty="0" smtClean="0"/>
              <a:t>th</a:t>
            </a:r>
            <a:r>
              <a:rPr lang="en-US" dirty="0" smtClean="0"/>
              <a:t> graders and the average score of 12</a:t>
            </a:r>
            <a:r>
              <a:rPr lang="en-US" baseline="30000" dirty="0" smtClean="0"/>
              <a:t>th</a:t>
            </a:r>
            <a:r>
              <a:rPr lang="en-US" dirty="0" smtClean="0"/>
              <a:t> graders on a depression scale.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Stating the Hypothesis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5344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Research (Alternative) Hypothesis (H</a:t>
            </a:r>
            <a:r>
              <a:rPr lang="en-US" sz="2000" dirty="0" smtClean="0"/>
              <a:t>a</a:t>
            </a:r>
            <a:r>
              <a:rPr lang="en-US" dirty="0" smtClean="0"/>
              <a:t>) or (H</a:t>
            </a:r>
            <a:r>
              <a:rPr lang="en-US" sz="2000" dirty="0" smtClean="0"/>
              <a:t>1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States that there IS a </a:t>
            </a:r>
            <a:r>
              <a:rPr lang="en-US" u="sng" dirty="0" smtClean="0"/>
              <a:t>relationship</a:t>
            </a:r>
            <a:r>
              <a:rPr lang="en-US" dirty="0" smtClean="0"/>
              <a:t> and/or there IS a </a:t>
            </a:r>
            <a:r>
              <a:rPr lang="en-US" u="sng" dirty="0" smtClean="0"/>
              <a:t>difference</a:t>
            </a:r>
            <a:r>
              <a:rPr lang="en-US" dirty="0" smtClean="0"/>
              <a:t> </a:t>
            </a:r>
            <a:r>
              <a:rPr lang="en-US" dirty="0" smtClean="0"/>
              <a:t>between the variables</a:t>
            </a:r>
          </a:p>
          <a:p>
            <a:pPr lvl="2"/>
            <a:r>
              <a:rPr lang="en-US" dirty="0" smtClean="0"/>
              <a:t>Due to a real effect plus chance variation</a:t>
            </a:r>
          </a:p>
          <a:p>
            <a:pPr lvl="1"/>
            <a:r>
              <a:rPr lang="en-US" dirty="0" smtClean="0"/>
              <a:t>Can be one or more than one (H</a:t>
            </a:r>
            <a:r>
              <a:rPr lang="en-US" sz="1800" dirty="0" smtClean="0"/>
              <a:t>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Statements of inequality</a:t>
            </a:r>
          </a:p>
          <a:p>
            <a:pPr lvl="1"/>
            <a:r>
              <a:rPr lang="en-US" dirty="0" smtClean="0"/>
              <a:t>Can be </a:t>
            </a:r>
            <a:r>
              <a:rPr lang="en-US" dirty="0" smtClean="0"/>
              <a:t>directional (one-tailed) </a:t>
            </a:r>
            <a:r>
              <a:rPr lang="en-US" dirty="0" smtClean="0"/>
              <a:t>or </a:t>
            </a:r>
            <a:r>
              <a:rPr lang="en-US" dirty="0" smtClean="0"/>
              <a:t>non-directional (two-tailed)</a:t>
            </a:r>
            <a:endParaRPr lang="en-US" dirty="0" smtClean="0"/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H</a:t>
            </a:r>
            <a:r>
              <a:rPr lang="en-US" sz="1800" dirty="0" smtClean="0"/>
              <a:t>a</a:t>
            </a:r>
            <a:r>
              <a:rPr lang="en-US" dirty="0" smtClean="0"/>
              <a:t> :Sleep deprivation has an effect on performance.</a:t>
            </a:r>
          </a:p>
          <a:p>
            <a:pPr lvl="1"/>
            <a:r>
              <a:rPr lang="en-US" dirty="0" smtClean="0"/>
              <a:t>H</a:t>
            </a:r>
            <a:r>
              <a:rPr lang="en-US" sz="1600" dirty="0" smtClean="0"/>
              <a:t>a</a:t>
            </a:r>
            <a:r>
              <a:rPr lang="en-US" dirty="0" smtClean="0"/>
              <a:t> : There is a direct relationship between reaction time and problem-solving ability</a:t>
            </a:r>
          </a:p>
          <a:p>
            <a:pPr lvl="1"/>
            <a:r>
              <a:rPr lang="en-US" dirty="0" smtClean="0"/>
              <a:t>H</a:t>
            </a:r>
            <a:r>
              <a:rPr lang="en-US" sz="1600" dirty="0" smtClean="0"/>
              <a:t>a</a:t>
            </a:r>
            <a:r>
              <a:rPr lang="en-US" dirty="0" smtClean="0"/>
              <a:t> : The average score of 9</a:t>
            </a:r>
            <a:r>
              <a:rPr lang="en-US" baseline="30000" dirty="0" smtClean="0"/>
              <a:t>th</a:t>
            </a:r>
            <a:r>
              <a:rPr lang="en-US" dirty="0" smtClean="0"/>
              <a:t> graders is higher than the average score of 12</a:t>
            </a:r>
            <a:r>
              <a:rPr lang="en-US" baseline="30000" dirty="0" smtClean="0"/>
              <a:t>th</a:t>
            </a:r>
            <a:r>
              <a:rPr lang="en-US" dirty="0" smtClean="0"/>
              <a:t> graders on a depression scale.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Type I and II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1752599"/>
          </a:xfrm>
        </p:spPr>
        <p:txBody>
          <a:bodyPr>
            <a:normAutofit/>
          </a:bodyPr>
          <a:lstStyle/>
          <a:p>
            <a:r>
              <a:rPr lang="en-US" dirty="0" smtClean="0"/>
              <a:t>Type I</a:t>
            </a:r>
          </a:p>
          <a:p>
            <a:pPr lvl="1"/>
            <a:r>
              <a:rPr lang="en-US" dirty="0" smtClean="0"/>
              <a:t>Reject the Null when the Null is true</a:t>
            </a:r>
          </a:p>
          <a:p>
            <a:r>
              <a:rPr lang="en-US" dirty="0" smtClean="0"/>
              <a:t>Type II</a:t>
            </a:r>
          </a:p>
          <a:p>
            <a:pPr lvl="1"/>
            <a:r>
              <a:rPr lang="en-US" dirty="0" smtClean="0"/>
              <a:t>Accept the Null when the Alternative is true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2971800"/>
          <a:ext cx="39624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r>
                        <a:rPr lang="en-US" baseline="0" dirty="0" smtClean="0"/>
                        <a:t> States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Accept</a:t>
                      </a:r>
                      <a:r>
                        <a:rPr lang="en-US" baseline="0" dirty="0" smtClean="0"/>
                        <a:t> Ho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 II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Reject Ho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 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Error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0" y="3810000"/>
          <a:ext cx="3962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r>
                        <a:rPr lang="en-US" baseline="0" dirty="0" smtClean="0"/>
                        <a:t> States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Fire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 Alarm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Error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 II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Alarm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 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Error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792162"/>
          </a:xfrm>
        </p:spPr>
        <p:txBody>
          <a:bodyPr/>
          <a:lstStyle/>
          <a:p>
            <a:r>
              <a:rPr lang="en-US" dirty="0" smtClean="0"/>
              <a:t>Types of Errors in </a:t>
            </a:r>
            <a:r>
              <a:rPr lang="en-US" dirty="0" err="1" smtClean="0"/>
              <a:t>Hyp</a:t>
            </a:r>
            <a:r>
              <a:rPr lang="en-US" dirty="0" smtClean="0"/>
              <a:t>. Testing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143000"/>
            <a:ext cx="7620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7086600" y="3810000"/>
            <a:ext cx="9906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477000" y="4038600"/>
            <a:ext cx="10668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477000" y="6019800"/>
            <a:ext cx="1447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495800" y="5638800"/>
            <a:ext cx="16764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410200" y="5486400"/>
            <a:ext cx="762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Inference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researcher selects representative samples of 2 groups of subjects/objects</a:t>
            </a:r>
          </a:p>
          <a:p>
            <a:pPr lvl="1"/>
            <a:r>
              <a:rPr lang="en-US" dirty="0" smtClean="0"/>
              <a:t>samples are representative of the population from which they are chosen</a:t>
            </a:r>
          </a:p>
          <a:p>
            <a:r>
              <a:rPr lang="en-US" dirty="0" smtClean="0"/>
              <a:t>Each subject/object is subjected to some type of treatment/test and data is collected to be compared</a:t>
            </a:r>
          </a:p>
          <a:p>
            <a:r>
              <a:rPr lang="en-US" dirty="0" smtClean="0"/>
              <a:t>A conclusion is made as to whether or not the difference/lack there of, is due to error</a:t>
            </a:r>
          </a:p>
          <a:p>
            <a:r>
              <a:rPr lang="en-US" dirty="0" smtClean="0"/>
              <a:t>Generalizations are made back to the population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Hypothesis Testing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990600"/>
            <a:ext cx="86868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Steps in Hypothesis Testing</a:t>
            </a:r>
          </a:p>
          <a:p>
            <a:pPr lvl="1"/>
            <a:r>
              <a:rPr lang="en-US" dirty="0" smtClean="0"/>
              <a:t>State the Hypotheses</a:t>
            </a:r>
          </a:p>
          <a:p>
            <a:pPr lvl="2"/>
            <a:r>
              <a:rPr lang="en-US" u="sng" dirty="0" smtClean="0"/>
              <a:t>State </a:t>
            </a:r>
            <a:r>
              <a:rPr lang="en-US" u="sng" dirty="0" smtClean="0"/>
              <a:t>the Null Hypothesis </a:t>
            </a:r>
          </a:p>
          <a:p>
            <a:pPr lvl="2"/>
            <a:r>
              <a:rPr lang="en-US" u="sng" dirty="0" smtClean="0"/>
              <a:t>State the Research (Alternative) Hypothesis</a:t>
            </a:r>
          </a:p>
          <a:p>
            <a:pPr lvl="1"/>
            <a:r>
              <a:rPr lang="en-US" dirty="0" smtClean="0"/>
              <a:t>Choose and </a:t>
            </a:r>
            <a:r>
              <a:rPr lang="en-US" dirty="0" smtClean="0"/>
              <a:t>compute (from raw data) </a:t>
            </a:r>
            <a:r>
              <a:rPr lang="en-US" dirty="0" smtClean="0"/>
              <a:t>the appropriate Test Statistic</a:t>
            </a:r>
          </a:p>
          <a:p>
            <a:pPr lvl="1"/>
            <a:r>
              <a:rPr lang="en-US" dirty="0" smtClean="0"/>
              <a:t>Determine the value needed to reject the </a:t>
            </a:r>
            <a:r>
              <a:rPr lang="en-US" dirty="0" smtClean="0"/>
              <a:t>Null (from a critical value chart)</a:t>
            </a:r>
            <a:endParaRPr lang="en-US" dirty="0" smtClean="0"/>
          </a:p>
          <a:p>
            <a:pPr lvl="1"/>
            <a:r>
              <a:rPr lang="en-US" dirty="0" smtClean="0"/>
              <a:t>Compare the obtained value and the critical value</a:t>
            </a:r>
          </a:p>
          <a:p>
            <a:pPr lvl="1"/>
            <a:r>
              <a:rPr lang="en-US" dirty="0" smtClean="0"/>
              <a:t>Make a decision and state the conclusion</a:t>
            </a:r>
            <a:r>
              <a:rPr lang="en-US" dirty="0"/>
              <a:t> </a:t>
            </a:r>
            <a:endParaRPr lang="en-US" dirty="0" smtClean="0"/>
          </a:p>
          <a:p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>
            <a:normAutofit/>
          </a:bodyPr>
          <a:lstStyle/>
          <a:p>
            <a:r>
              <a:rPr lang="en-US" dirty="0" smtClean="0"/>
              <a:t>Hypothesis Testing - Regression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4071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Looking at the relationship between the quality of marriage and the quality of the parent/child relationship </a:t>
            </a:r>
          </a:p>
          <a:p>
            <a:r>
              <a:rPr lang="en-US" dirty="0" smtClean="0"/>
              <a:t>State the Hypotheses</a:t>
            </a:r>
            <a:endParaRPr lang="en-US" dirty="0" smtClean="0"/>
          </a:p>
          <a:p>
            <a:pPr lvl="1"/>
            <a:r>
              <a:rPr lang="en-US" dirty="0" smtClean="0"/>
              <a:t>State </a:t>
            </a:r>
            <a:r>
              <a:rPr lang="en-US" dirty="0" smtClean="0"/>
              <a:t>the null hypothesis</a:t>
            </a:r>
          </a:p>
          <a:p>
            <a:pPr lvl="2"/>
            <a:r>
              <a:rPr lang="en-US" dirty="0" smtClean="0"/>
              <a:t>H</a:t>
            </a:r>
            <a:r>
              <a:rPr lang="en-US" sz="1700" dirty="0" smtClean="0"/>
              <a:t>o</a:t>
            </a:r>
            <a:r>
              <a:rPr lang="en-US" dirty="0" smtClean="0"/>
              <a:t>: </a:t>
            </a:r>
            <a:r>
              <a:rPr lang="en-US" dirty="0" err="1" smtClean="0"/>
              <a:t>P</a:t>
            </a:r>
            <a:r>
              <a:rPr lang="en-US" sz="1100" dirty="0" err="1" smtClean="0"/>
              <a:t>xy</a:t>
            </a:r>
            <a:r>
              <a:rPr lang="en-US" dirty="0" smtClean="0"/>
              <a:t> = </a:t>
            </a:r>
            <a:r>
              <a:rPr lang="en-US" dirty="0" smtClean="0"/>
              <a:t>0  There is no relationship between quality of marriage and quality of the parent/child relationship.</a:t>
            </a:r>
            <a:endParaRPr lang="en-US" dirty="0" smtClean="0"/>
          </a:p>
          <a:p>
            <a:pPr lvl="1"/>
            <a:r>
              <a:rPr lang="en-US" dirty="0" smtClean="0"/>
              <a:t>State the research </a:t>
            </a:r>
            <a:r>
              <a:rPr lang="en-US" dirty="0" smtClean="0"/>
              <a:t>hypothesis</a:t>
            </a:r>
          </a:p>
          <a:p>
            <a:pPr lvl="2"/>
            <a:r>
              <a:rPr lang="en-US" dirty="0" smtClean="0"/>
              <a:t>H</a:t>
            </a:r>
            <a:r>
              <a:rPr lang="en-US" sz="1400" dirty="0" smtClean="0"/>
              <a:t>1</a:t>
            </a:r>
            <a:r>
              <a:rPr lang="en-US" dirty="0" smtClean="0"/>
              <a:t>: </a:t>
            </a:r>
            <a:r>
              <a:rPr lang="en-US" dirty="0" err="1" smtClean="0"/>
              <a:t>P</a:t>
            </a:r>
            <a:r>
              <a:rPr lang="en-US" sz="1000" dirty="0" err="1" smtClean="0"/>
              <a:t>xy</a:t>
            </a:r>
            <a:r>
              <a:rPr lang="en-US" dirty="0" smtClean="0"/>
              <a:t> ≠ 0 There is a relationship between quality of marriage and quality of the parent/child relationship.</a:t>
            </a:r>
            <a:endParaRPr lang="en-US" dirty="0" smtClean="0"/>
          </a:p>
          <a:p>
            <a:pPr lvl="1"/>
            <a:r>
              <a:rPr lang="en-US" dirty="0" smtClean="0"/>
              <a:t>Two tailed test</a:t>
            </a:r>
            <a:endParaRPr lang="en-US" dirty="0" smtClean="0"/>
          </a:p>
          <a:p>
            <a:r>
              <a:rPr lang="en-US" dirty="0" smtClean="0"/>
              <a:t>Compute </a:t>
            </a:r>
            <a:r>
              <a:rPr lang="en-US" dirty="0" smtClean="0"/>
              <a:t>the appropriate test statistic</a:t>
            </a:r>
          </a:p>
          <a:p>
            <a:pPr lvl="1"/>
            <a:r>
              <a:rPr lang="en-US" dirty="0" smtClean="0"/>
              <a:t>Can </a:t>
            </a:r>
            <a:r>
              <a:rPr lang="en-US" dirty="0" smtClean="0"/>
              <a:t>use sample r value as test statistic by comparing it to critical values chart (Table B4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Or can follow </a:t>
            </a:r>
            <a:r>
              <a:rPr lang="en-US" dirty="0" smtClean="0"/>
              <a:t>Flow Chart – t Test </a:t>
            </a: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723</Words>
  <Application>Microsoft Office PowerPoint</Application>
  <PresentationFormat>On-screen Show (4:3)</PresentationFormat>
  <Paragraphs>113</Paragraphs>
  <Slides>12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Introduction to Inferential Statistics</vt:lpstr>
      <vt:lpstr>Inferential Statistics</vt:lpstr>
      <vt:lpstr>Hypothesis Testing – Stating the Hypothesis</vt:lpstr>
      <vt:lpstr>Stating the Hypothesis</vt:lpstr>
      <vt:lpstr>Type I and II Errors</vt:lpstr>
      <vt:lpstr>Types of Errors in Hyp. Testing </vt:lpstr>
      <vt:lpstr>How Inference Works</vt:lpstr>
      <vt:lpstr>Hypothesis Testing</vt:lpstr>
      <vt:lpstr>Hypothesis Testing - Regression  </vt:lpstr>
      <vt:lpstr>Choosing the Appropriate Test Statistic</vt:lpstr>
      <vt:lpstr>Choosing/Computing  the Appropriate  Test Statistic Set the Appropriate Threshold</vt:lpstr>
      <vt:lpstr>Hypothesis Testing - Regression  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Inferential Statistics</dc:title>
  <dc:creator>Surmans</dc:creator>
  <cp:lastModifiedBy>Surmans</cp:lastModifiedBy>
  <cp:revision>1</cp:revision>
  <dcterms:created xsi:type="dcterms:W3CDTF">2012-03-30T05:07:02Z</dcterms:created>
  <dcterms:modified xsi:type="dcterms:W3CDTF">2012-03-30T05:07:55Z</dcterms:modified>
</cp:coreProperties>
</file>